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A7406"/>
    <a:srgbClr val="FB9705"/>
    <a:srgbClr val="F85208"/>
    <a:srgbClr val="F5A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D9285A-F4CC-4A85-BF55-B9ED9BE24F46}" v="82" dt="2020-12-01T13:55:57.793"/>
    <p1510:client id="{7F412DDB-16C9-42A8-9A86-5EA36A2B8A62}" v="181" dt="2021-01-14T13:55:14.770"/>
    <p1510:client id="{AD23985D-915C-47C8-B82B-52108D7A8315}" v="18" dt="2020-12-03T14:51:52.613"/>
    <p1510:client id="{BE05B084-E21C-4264-A84C-1550F0B6A11E}" v="8" dt="2021-01-14T16:18:23.950"/>
    <p1510:client id="{C0BA25D4-6438-49DB-8F7E-A70C762931CB}" v="2" dt="2021-01-14T17:27:18.495"/>
    <p1510:client id="{E9D738FB-DB5C-4390-A5F1-BC711B8535DD}" v="2187" dt="2021-01-14T11:47:38.9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formagiovani carmagnola" userId="9879698c9a23c3f2" providerId="Windows Live" clId="Web-{7F412DDB-16C9-42A8-9A86-5EA36A2B8A62}"/>
    <pc:docChg chg="addSld modSld">
      <pc:chgData name="informagiovani carmagnola" userId="9879698c9a23c3f2" providerId="Windows Live" clId="Web-{7F412DDB-16C9-42A8-9A86-5EA36A2B8A62}" dt="2021-01-14T13:55:14.770" v="101" actId="20577"/>
      <pc:docMkLst>
        <pc:docMk/>
      </pc:docMkLst>
      <pc:sldChg chg="modSp">
        <pc:chgData name="informagiovani carmagnola" userId="9879698c9a23c3f2" providerId="Windows Live" clId="Web-{7F412DDB-16C9-42A8-9A86-5EA36A2B8A62}" dt="2021-01-14T13:49:43.825" v="93" actId="20577"/>
        <pc:sldMkLst>
          <pc:docMk/>
          <pc:sldMk cId="2016073046" sldId="262"/>
        </pc:sldMkLst>
        <pc:spChg chg="mod">
          <ac:chgData name="informagiovani carmagnola" userId="9879698c9a23c3f2" providerId="Windows Live" clId="Web-{7F412DDB-16C9-42A8-9A86-5EA36A2B8A62}" dt="2021-01-14T13:49:43.825" v="93" actId="20577"/>
          <ac:spMkLst>
            <pc:docMk/>
            <pc:sldMk cId="2016073046" sldId="262"/>
            <ac:spMk id="3" creationId="{EFDD1CEB-12DD-47F6-A8BF-7EAD384AD4EE}"/>
          </ac:spMkLst>
        </pc:spChg>
      </pc:sldChg>
      <pc:sldChg chg="modSp add replId">
        <pc:chgData name="informagiovani carmagnola" userId="9879698c9a23c3f2" providerId="Windows Live" clId="Web-{7F412DDB-16C9-42A8-9A86-5EA36A2B8A62}" dt="2021-01-14T13:55:14.770" v="101" actId="20577"/>
        <pc:sldMkLst>
          <pc:docMk/>
          <pc:sldMk cId="3688142359" sldId="269"/>
        </pc:sldMkLst>
        <pc:spChg chg="mod">
          <ac:chgData name="informagiovani carmagnola" userId="9879698c9a23c3f2" providerId="Windows Live" clId="Web-{7F412DDB-16C9-42A8-9A86-5EA36A2B8A62}" dt="2021-01-14T13:46:13.212" v="41" actId="20577"/>
          <ac:spMkLst>
            <pc:docMk/>
            <pc:sldMk cId="3688142359" sldId="269"/>
            <ac:spMk id="2" creationId="{B11F40B6-9ADF-4F0C-BCE2-3D2769FF6AA5}"/>
          </ac:spMkLst>
        </pc:spChg>
        <pc:spChg chg="mod">
          <ac:chgData name="informagiovani carmagnola" userId="9879698c9a23c3f2" providerId="Windows Live" clId="Web-{7F412DDB-16C9-42A8-9A86-5EA36A2B8A62}" dt="2021-01-14T13:55:14.770" v="101" actId="20577"/>
          <ac:spMkLst>
            <pc:docMk/>
            <pc:sldMk cId="3688142359" sldId="269"/>
            <ac:spMk id="3" creationId="{EFDD1CEB-12DD-47F6-A8BF-7EAD384AD4EE}"/>
          </ac:spMkLst>
        </pc:spChg>
      </pc:sldChg>
    </pc:docChg>
  </pc:docChgLst>
  <pc:docChgLst>
    <pc:chgData name="informagiovani carmagnola" userId="9879698c9a23c3f2" providerId="Windows Live" clId="Web-{C0BA25D4-6438-49DB-8F7E-A70C762931CB}"/>
    <pc:docChg chg="modSld">
      <pc:chgData name="informagiovani carmagnola" userId="9879698c9a23c3f2" providerId="Windows Live" clId="Web-{C0BA25D4-6438-49DB-8F7E-A70C762931CB}" dt="2021-01-14T17:27:18.495" v="1" actId="1076"/>
      <pc:docMkLst>
        <pc:docMk/>
      </pc:docMkLst>
      <pc:sldChg chg="modSp">
        <pc:chgData name="informagiovani carmagnola" userId="9879698c9a23c3f2" providerId="Windows Live" clId="Web-{C0BA25D4-6438-49DB-8F7E-A70C762931CB}" dt="2021-01-14T17:27:18.495" v="1" actId="1076"/>
        <pc:sldMkLst>
          <pc:docMk/>
          <pc:sldMk cId="2061330653" sldId="263"/>
        </pc:sldMkLst>
        <pc:picChg chg="mod">
          <ac:chgData name="informagiovani carmagnola" userId="9879698c9a23c3f2" providerId="Windows Live" clId="Web-{C0BA25D4-6438-49DB-8F7E-A70C762931CB}" dt="2021-01-14T17:27:18.495" v="1" actId="1076"/>
          <ac:picMkLst>
            <pc:docMk/>
            <pc:sldMk cId="2061330653" sldId="263"/>
            <ac:picMk id="7" creationId="{37BBA7B8-D7F0-4BDE-BBED-C271774B8399}"/>
          </ac:picMkLst>
        </pc:picChg>
      </pc:sldChg>
    </pc:docChg>
  </pc:docChgLst>
  <pc:docChgLst>
    <pc:chgData name="informagiovani carmagnola" userId="9879698c9a23c3f2" providerId="Windows Live" clId="Web-{BE05B084-E21C-4264-A84C-1550F0B6A11E}"/>
    <pc:docChg chg="modSld sldOrd">
      <pc:chgData name="informagiovani carmagnola" userId="9879698c9a23c3f2" providerId="Windows Live" clId="Web-{BE05B084-E21C-4264-A84C-1550F0B6A11E}" dt="2021-01-14T16:18:23.950" v="4"/>
      <pc:docMkLst>
        <pc:docMk/>
      </pc:docMkLst>
      <pc:sldChg chg="modSp">
        <pc:chgData name="informagiovani carmagnola" userId="9879698c9a23c3f2" providerId="Windows Live" clId="Web-{BE05B084-E21C-4264-A84C-1550F0B6A11E}" dt="2021-01-14T16:17:32.261" v="1" actId="20577"/>
        <pc:sldMkLst>
          <pc:docMk/>
          <pc:sldMk cId="3977581821" sldId="260"/>
        </pc:sldMkLst>
        <pc:spChg chg="mod">
          <ac:chgData name="informagiovani carmagnola" userId="9879698c9a23c3f2" providerId="Windows Live" clId="Web-{BE05B084-E21C-4264-A84C-1550F0B6A11E}" dt="2021-01-14T16:17:32.261" v="1" actId="20577"/>
          <ac:spMkLst>
            <pc:docMk/>
            <pc:sldMk cId="3977581821" sldId="260"/>
            <ac:spMk id="3" creationId="{EFDD1CEB-12DD-47F6-A8BF-7EAD384AD4EE}"/>
          </ac:spMkLst>
        </pc:spChg>
      </pc:sldChg>
      <pc:sldChg chg="ord">
        <pc:chgData name="informagiovani carmagnola" userId="9879698c9a23c3f2" providerId="Windows Live" clId="Web-{BE05B084-E21C-4264-A84C-1550F0B6A11E}" dt="2021-01-14T16:18:23.950" v="4"/>
        <pc:sldMkLst>
          <pc:docMk/>
          <pc:sldMk cId="3688142359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D45172-6E35-415E-994D-C2018E92E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8B7EF8-2E64-4BA4-A5E7-6746FA352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C31B6DB-5787-4F41-99D2-1BE0AD49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73CE26-547C-4A79-A2F1-B211EE3BA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267A6B-AF94-414F-8651-8F263E9C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07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08CFC8-547E-4F62-960F-0A69C5AE6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8DEEF4-BC4A-402D-8AD9-B59ABA3BB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43F24F-E83D-4BA9-A2BA-18326D2AF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E92406-00A5-4D15-80CD-164F852A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5E0E4F-F105-4031-8949-5761022F9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71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CDA772-A0B7-4C98-A8DA-CCBEA224B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3C467A4-46C0-4343-8542-18130712F6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9FEC4B-7512-4F5B-9180-BF04A110E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39E1BD-B4BC-4B72-B1EE-898D09154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9EC822-42F7-4C22-ABDA-3C648810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9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9237C-5F9F-4BBC-8CDF-E6500DEF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4D4D65-9175-435B-AA0C-1070E9BFB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B220D8-9768-4C2A-8A68-5EBE67935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FE9D91-D7C0-4CE1-9C00-F3F83A36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AB84B4-2014-4167-AAE2-C5AABC06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61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4FCEA1-6772-456F-AD58-677814316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F40942-2567-43FF-A7F6-14D88EA49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414FCB-6503-4467-AC67-28E5D321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37D34-E9E5-49CA-8A97-8185B09D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741598-5C30-4BB5-B29D-3DCEA999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31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7196F9-B05C-4FB6-AE07-B25C8625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F21FF75-38F4-4728-8B05-2A2527625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EAFF9EF-DEC1-4BDE-BF18-37AE15CC0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9D19B2B-DF5F-4A60-A0E9-5BD83954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E0FF4D-6142-4306-BCC4-85071DACE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9E10D0-468D-4229-A5B8-12C772F8A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952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96133F-32E7-430E-AE81-C8D8B0BF7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4E5022-07A0-475F-AC04-8BFA37F49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04FFA1-816F-4958-9C46-F26A057FC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B0B770D-3AEC-4B67-A0B1-D97EA65ED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8D583A8-0123-4949-88FE-0E3A0423C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684953B-9993-4BFC-A4EF-FCCEF460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A2D4ED1-237D-4DCF-B62D-0DB77A7C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883D587-6BF9-4035-A267-48A289DD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4483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B8195-3A42-40F2-A882-FE4B7732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BC98BFD-64BA-413D-8251-A43D45FB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59CC1CF-B8CA-483E-BBF7-323661797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A35BC3-1C5E-4B44-A351-CEFE7B70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10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F1CB953-5FDB-4A12-9977-E038ED42A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11E1A0-0203-4E40-B747-17F4C9373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69EA04D-4892-43CF-963C-EB96C97A2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58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00891B-BBCE-4919-BFE0-E31F5757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A83D54-A439-4501-9210-5CBCB4E76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E658CA-78AF-4CC1-908E-61ACC7C2B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8A0F9EE-E75D-453E-B060-45A71110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B8C4AE-3E57-4E63-BB94-9477E5A56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653D3A-954D-4848-A927-AF2B1243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87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9C93B5-92A0-4995-BE65-0E216FBBC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26E33F7-19E5-4BEA-9A26-A0F504724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B9E875-7D36-484A-8A96-9D152CCAB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516DF1B-A610-41BF-A923-5B02D45E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6A4E19-0E5B-428D-807A-B2AC81EBC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80884A-448F-454B-8486-6CEED515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5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9528125-7E55-471C-BD33-2F43F7DBB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675807-9E30-41CF-AD6F-893BD9F9E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8E83BC-E1BC-4385-BABA-BD6897531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47B5-2638-4FD0-AC74-D9991388278C}" type="datetimeFigureOut">
              <a:rPr lang="it-IT" smtClean="0"/>
              <a:t>14/01/2021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682310-F4AB-49A2-BD74-FB4F5C32A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983164-FBA4-47BB-8724-AA0021CE1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775F-B1A0-4199-901B-CDE998E5D8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01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scn.arciserviziocivile.it/sintesi_prg/94692.pdf" TargetMode="External"/><Relationship Id="rId3" Type="http://schemas.openxmlformats.org/officeDocument/2006/relationships/hyperlink" Target="http://www.volontariatotorino.it" TargetMode="External"/><Relationship Id="rId7" Type="http://schemas.openxmlformats.org/officeDocument/2006/relationships/hyperlink" Target="http://www.arciserviziocivile.i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ittametropolitana.torino.it/cms/risorse/politichesociali/ser-civ/Bando_21_dicembre_2020/Progetti/PROG_LIBRI_IN_CITTA.pdf" TargetMode="External"/><Relationship Id="rId5" Type="http://schemas.openxmlformats.org/officeDocument/2006/relationships/hyperlink" Target="http://www.cittametropolitana.torino.it/cms/risorse/politichesociali/ser-civ/Bando_21_dicembre_2020/Progetti/PROG_LA_PARTECIPAZIONE_COME_CURA.pdf" TargetMode="External"/><Relationship Id="rId4" Type="http://schemas.openxmlformats.org/officeDocument/2006/relationships/hyperlink" Target="http://www.cittametropolitana.torino.i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mandaonline.serviziocivile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:a16="http://schemas.microsoft.com/office/drawing/2014/main" id="{8921D390-C336-497A-941A-9B796FD2369F}"/>
              </a:ext>
            </a:extLst>
          </p:cNvPr>
          <p:cNvSpPr/>
          <p:nvPr/>
        </p:nvSpPr>
        <p:spPr>
          <a:xfrm rot="4860000">
            <a:off x="3904711" y="2093840"/>
            <a:ext cx="3692755" cy="3656637"/>
          </a:xfrm>
          <a:prstGeom prst="rect">
            <a:avLst/>
          </a:prstGeom>
          <a:solidFill>
            <a:srgbClr val="FA74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E67587A-5A32-43FB-B2D8-B33E3854590B}"/>
              </a:ext>
            </a:extLst>
          </p:cNvPr>
          <p:cNvSpPr txBox="1"/>
          <p:nvPr/>
        </p:nvSpPr>
        <p:spPr>
          <a:xfrm>
            <a:off x="3675208" y="2205663"/>
            <a:ext cx="4158197" cy="41395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2500" b="1" cap="all">
                <a:solidFill>
                  <a:srgbClr val="FFFFFF"/>
                </a:solidFill>
                <a:latin typeface="Calibri"/>
                <a:cs typeface="Calibri"/>
              </a:rPr>
              <a:t>Thè del giovedì:</a:t>
            </a:r>
            <a:endParaRPr lang="it-IT" sz="2500" cap="all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endParaRPr lang="it-IT" sz="2500" b="1" cap="all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it-IT" sz="3000" b="1">
                <a:solidFill>
                  <a:srgbClr val="FFFFFF"/>
                </a:solidFill>
                <a:latin typeface="Calibri"/>
                <a:cs typeface="Calibri"/>
              </a:rPr>
              <a:t>"Servizio Civile Universale:</a:t>
            </a:r>
            <a:endParaRPr lang="it-IT" sz="300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it-IT" sz="3000" b="1">
                <a:solidFill>
                  <a:srgbClr val="FFFFFF"/>
                </a:solidFill>
                <a:latin typeface="Calibri"/>
                <a:cs typeface="Calibri"/>
              </a:rPr>
              <a:t>un'esperienza di cittadinanza attiva"</a:t>
            </a:r>
            <a:endParaRPr lang="it-IT" sz="3000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endParaRPr lang="it-IT" sz="2500" b="1">
              <a:solidFill>
                <a:srgbClr val="FFFFFF"/>
              </a:solidFill>
              <a:latin typeface="Calibri"/>
              <a:cs typeface="Calibri"/>
            </a:endParaRPr>
          </a:p>
          <a:p>
            <a:pPr algn="ctr"/>
            <a:r>
              <a:rPr lang="it-IT" sz="2500" b="1">
                <a:solidFill>
                  <a:srgbClr val="FFFFFF"/>
                </a:solidFill>
                <a:latin typeface="Calibri"/>
                <a:cs typeface="Calibri"/>
              </a:rPr>
              <a:t>Giovedì 14 gennaio</a:t>
            </a:r>
          </a:p>
          <a:p>
            <a:pPr algn="ctr"/>
            <a:endParaRPr lang="it-IT" sz="2500" b="1" cap="all">
              <a:solidFill>
                <a:srgbClr val="FFFFFF"/>
              </a:solidFill>
              <a:latin typeface="Calibri"/>
              <a:cs typeface="Calibri"/>
            </a:endParaRPr>
          </a:p>
          <a:p>
            <a:endParaRPr lang="it-IT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785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181" y="61951"/>
            <a:ext cx="3170872" cy="92518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1992703" y="1475117"/>
            <a:ext cx="7717764" cy="86177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Ambito d'intervento: PATRIMONIO STORICO, ARTISTICO E CULTURALE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956635" y="6319388"/>
            <a:ext cx="9644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157E63E-5183-4BA0-A929-F5D84E60E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100326"/>
              </p:ext>
            </p:extLst>
          </p:nvPr>
        </p:nvGraphicFramePr>
        <p:xfrm>
          <a:off x="460075" y="3263660"/>
          <a:ext cx="11295722" cy="1234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415">
                  <a:extLst>
                    <a:ext uri="{9D8B030D-6E8A-4147-A177-3AD203B41FA5}">
                      <a16:colId xmlns:a16="http://schemas.microsoft.com/office/drawing/2014/main" val="871564281"/>
                    </a:ext>
                  </a:extLst>
                </a:gridCol>
                <a:gridCol w="2555019">
                  <a:extLst>
                    <a:ext uri="{9D8B030D-6E8A-4147-A177-3AD203B41FA5}">
                      <a16:colId xmlns:a16="http://schemas.microsoft.com/office/drawing/2014/main" val="776975055"/>
                    </a:ext>
                  </a:extLst>
                </a:gridCol>
                <a:gridCol w="2828144">
                  <a:extLst>
                    <a:ext uri="{9D8B030D-6E8A-4147-A177-3AD203B41FA5}">
                      <a16:colId xmlns:a16="http://schemas.microsoft.com/office/drawing/2014/main" val="848082486"/>
                    </a:ext>
                  </a:extLst>
                </a:gridCol>
                <a:gridCol w="2828144">
                  <a:extLst>
                    <a:ext uri="{9D8B030D-6E8A-4147-A177-3AD203B41FA5}">
                      <a16:colId xmlns:a16="http://schemas.microsoft.com/office/drawing/2014/main" val="2400027170"/>
                    </a:ext>
                  </a:extLst>
                </a:gridCol>
              </a:tblGrid>
              <a:tr h="401910"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di riferimento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attuatore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Titolo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N. volontari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23375"/>
                  </a:ext>
                </a:extLst>
              </a:tr>
              <a:tr h="8325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/>
                        <a:t>CITTA' METROPOLITANA DI TORINO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COMUNE DI CARMAGNOLA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1" u="none" strike="noStrike" noProof="0"/>
                        <a:t>"Sentieri di carta"</a:t>
                      </a:r>
                      <a:endParaRPr lang="it-I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2</a:t>
                      </a:r>
                    </a:p>
                    <a:p>
                      <a:pPr lvl="0" algn="ctr">
                        <a:buNone/>
                      </a:pP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7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804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181" y="61951"/>
            <a:ext cx="3170872" cy="92518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1992703" y="1475117"/>
            <a:ext cx="7717764" cy="86177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Ambito d'intervento: EDUCAZIONE E PROMOZIONE CULTURALE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956635" y="6319388"/>
            <a:ext cx="9644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157E63E-5183-4BA0-A929-F5D84E60E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35493"/>
              </p:ext>
            </p:extLst>
          </p:nvPr>
        </p:nvGraphicFramePr>
        <p:xfrm>
          <a:off x="460075" y="3263660"/>
          <a:ext cx="11295722" cy="131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415">
                  <a:extLst>
                    <a:ext uri="{9D8B030D-6E8A-4147-A177-3AD203B41FA5}">
                      <a16:colId xmlns:a16="http://schemas.microsoft.com/office/drawing/2014/main" val="871564281"/>
                    </a:ext>
                  </a:extLst>
                </a:gridCol>
                <a:gridCol w="2555019">
                  <a:extLst>
                    <a:ext uri="{9D8B030D-6E8A-4147-A177-3AD203B41FA5}">
                      <a16:colId xmlns:a16="http://schemas.microsoft.com/office/drawing/2014/main" val="776975055"/>
                    </a:ext>
                  </a:extLst>
                </a:gridCol>
                <a:gridCol w="2828144">
                  <a:extLst>
                    <a:ext uri="{9D8B030D-6E8A-4147-A177-3AD203B41FA5}">
                      <a16:colId xmlns:a16="http://schemas.microsoft.com/office/drawing/2014/main" val="848082486"/>
                    </a:ext>
                  </a:extLst>
                </a:gridCol>
                <a:gridCol w="2828144">
                  <a:extLst>
                    <a:ext uri="{9D8B030D-6E8A-4147-A177-3AD203B41FA5}">
                      <a16:colId xmlns:a16="http://schemas.microsoft.com/office/drawing/2014/main" val="2400027170"/>
                    </a:ext>
                  </a:extLst>
                </a:gridCol>
              </a:tblGrid>
              <a:tr h="401910"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di riferimento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attuatore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Titolo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N. volontari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23375"/>
                  </a:ext>
                </a:extLst>
              </a:tr>
              <a:tr h="83252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ASSOCIAZIONE NAZIONALE ARCI SERVIZIO CIVILE ASC APS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CIRCOLO CULTURALE E RICREATIVO ARCI MARGOT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b="0" i="1"/>
                        <a:t>"Carmagnola s'incontra al Margot"</a:t>
                      </a:r>
                    </a:p>
                    <a:p>
                      <a:pPr lvl="0">
                        <a:buNone/>
                      </a:pPr>
                      <a:endParaRPr lang="it-IT" sz="1800" b="0" i="1" u="none" strike="noStrike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6</a:t>
                      </a:r>
                    </a:p>
                    <a:p>
                      <a:pPr lvl="0" algn="ctr">
                        <a:buNone/>
                      </a:pP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7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192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050213" y="66136"/>
            <a:ext cx="7717764" cy="400110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000" b="1">
                <a:solidFill>
                  <a:schemeClr val="bg1"/>
                </a:solidFill>
                <a:cs typeface="Calibri"/>
              </a:rPr>
              <a:t>Contatti: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956635" y="6319388"/>
            <a:ext cx="9644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157E63E-5183-4BA0-A929-F5D84E60E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10344"/>
              </p:ext>
            </p:extLst>
          </p:nvPr>
        </p:nvGraphicFramePr>
        <p:xfrm>
          <a:off x="-14377" y="-43133"/>
          <a:ext cx="12190805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0645">
                  <a:extLst>
                    <a:ext uri="{9D8B030D-6E8A-4147-A177-3AD203B41FA5}">
                      <a16:colId xmlns:a16="http://schemas.microsoft.com/office/drawing/2014/main" val="871564281"/>
                    </a:ext>
                  </a:extLst>
                </a:gridCol>
                <a:gridCol w="3795808">
                  <a:extLst>
                    <a:ext uri="{9D8B030D-6E8A-4147-A177-3AD203B41FA5}">
                      <a16:colId xmlns:a16="http://schemas.microsoft.com/office/drawing/2014/main" val="776975055"/>
                    </a:ext>
                  </a:extLst>
                </a:gridCol>
                <a:gridCol w="3954352">
                  <a:extLst>
                    <a:ext uri="{9D8B030D-6E8A-4147-A177-3AD203B41FA5}">
                      <a16:colId xmlns:a16="http://schemas.microsoft.com/office/drawing/2014/main" val="2400027170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di riferimento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attuatore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u="sng">
                          <a:solidFill>
                            <a:schemeClr val="tx1"/>
                          </a:solidFill>
                        </a:rPr>
                        <a:t>Sito Web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23375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IL NODO FORMAZIONE CONSULENZA E RICERCA C.S.C.S.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SOLIDARIETA' QUATTRO S.C.S.R.L.;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SOL. 5 S.C.S.; SOLIDARIETA' SEI S.C.S.-O.N.L.U.S.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www.consorzioilnodo.it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24506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VOLONTARIATO TORINO - VOL.TO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AUSER VOLONTARIATO - CARMAGNOLA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3"/>
                        </a:rPr>
                        <a:t>www.volontariatotorino.it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https://www.volontariatotorino.it/insieme-per-rimettersi-in-gioco/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359052"/>
                  </a:ext>
                </a:extLst>
              </a:tr>
              <a:tr h="183931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CITTA' METROPOLITANA DI TORINO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ASL TO 5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4"/>
                        </a:rPr>
                        <a:t>http://www.cittametropolitana.torino.it/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5"/>
                        </a:rPr>
                        <a:t>http://www.cittametropolitana.torino.it/cms/risorse/politichesociali/ser-civ/Bando_21_dicembre_2020/Progetti/PROG_LA_PARTECIPAZIONE_COME_CURA.pdf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885531"/>
                  </a:ext>
                </a:extLst>
              </a:tr>
              <a:tr h="161859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CITTA' METROPOLITANA DI TORINO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COMUNE DI CARMAGNOLA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4"/>
                        </a:rPr>
                        <a:t>http://www.cittametropolitana.torino.it/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6"/>
                        </a:rPr>
                        <a:t>http://www.cittametropolitana.torino.it/cms/risorse/politichesociali/ser-civ/Bando_21_dicembre_2020/Progetti/PROG_LIBRI_IN_CITTA.pdf</a:t>
                      </a: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48672"/>
                  </a:ext>
                </a:extLst>
              </a:tr>
              <a:tr h="117715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ASSOCIAZIONE NAZIONALE ARCI SERVIZIO CIVILE ASC APS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CIRCOLO CULTURALE E RICREATIVO ARCI MARGOT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7"/>
                        </a:rPr>
                        <a:t>www.arciserviziocivile.it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  <a:hlinkClick r:id="rId8"/>
                        </a:rPr>
                        <a:t>https://scn.arciserviziocivile.it/sintesi_prg/94692.pdf</a:t>
                      </a:r>
                      <a:endParaRPr lang="it-IT"/>
                    </a:p>
                    <a:p>
                      <a:pPr lvl="0" algn="ctr">
                        <a:buNone/>
                      </a:pPr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71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111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427" y="61951"/>
            <a:ext cx="4464834" cy="131337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337759" y="2697193"/>
            <a:ext cx="6740104" cy="1631216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i="1">
                <a:solidFill>
                  <a:schemeClr val="bg1"/>
                </a:solidFill>
                <a:ea typeface="+mn-lt"/>
                <a:cs typeface="+mn-lt"/>
              </a:rPr>
              <a:t>"Sii il cambiamento che vuoi vedere nel mondo"</a:t>
            </a:r>
          </a:p>
          <a:p>
            <a:pPr algn="ctr"/>
            <a:endParaRPr lang="it-IT" sz="2500" i="1">
              <a:solidFill>
                <a:schemeClr val="bg1"/>
              </a:solidFill>
              <a:cs typeface="Calibri"/>
            </a:endParaRPr>
          </a:p>
          <a:p>
            <a:pPr algn="ctr"/>
            <a:endParaRPr lang="it-IT" sz="2500" i="1">
              <a:solidFill>
                <a:schemeClr val="bg1"/>
              </a:solidFill>
              <a:cs typeface="Calibri"/>
            </a:endParaRPr>
          </a:p>
          <a:p>
            <a:pPr algn="r"/>
            <a:r>
              <a:rPr lang="it-IT" sz="2500" i="1">
                <a:solidFill>
                  <a:schemeClr val="bg1"/>
                </a:solidFill>
                <a:cs typeface="Calibri"/>
              </a:rPr>
              <a:t>Ghandi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956635" y="6319388"/>
            <a:ext cx="9644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375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3344173" y="1805796"/>
            <a:ext cx="5259237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500" b="1">
                <a:solidFill>
                  <a:schemeClr val="bg1"/>
                </a:solidFill>
              </a:rPr>
              <a:t>Che cos'è il Servizio Civile Universale?</a:t>
            </a:r>
            <a:endParaRPr lang="it-IT" sz="2500" b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272937" y="2782558"/>
            <a:ext cx="9644330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"Il Servizio civile universale è la scelta volontaria di dedicare alcuni mesi della propria vita al servizio di difesa, non armata e non violenta, della Patria, all’educazione, alla pace tra i popoli e alla promozione dei valori fondativi della Repubblica italiana, attraverso azioni per le comunità e per il territorio.</a:t>
            </a:r>
            <a:endParaRPr lang="it-IT" sz="22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sz="2200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algn="ctr"/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Il Servizio civile universale rappresenta una importante occasione di formazione e di crescita personale e professionale per i giovani, che sono un’indispensabile e vitale risorsa per il progresso culturale, sociale ed economico del Paese."</a:t>
            </a:r>
            <a:endParaRPr lang="it-IT" sz="2200" b="1">
              <a:solidFill>
                <a:srgbClr val="FF6600"/>
              </a:solidFill>
              <a:highlight>
                <a:srgbClr val="C0C0C0"/>
              </a:highlight>
              <a:cs typeface="Calibri" panose="020F0502020204030204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https://www.serviziocivile.gov.it/menusx/servizio-civile-nazionale/cosa-e-il-sc.aspx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991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3344173" y="1805796"/>
            <a:ext cx="5259237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Ambiti d'intervento: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272937" y="2423124"/>
            <a:ext cx="9644330" cy="46474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Assistenza;</a:t>
            </a:r>
            <a:endParaRPr lang="it-IT" sz="2200" b="1">
              <a:solidFill>
                <a:srgbClr val="FF6600"/>
              </a:solidFill>
              <a:highlight>
                <a:srgbClr val="C0C0C0"/>
              </a:highlight>
              <a:cs typeface="Calibri" panose="020F0502020204030204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protezione civile;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patrimonio ambientale e riqualificazione urbana;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patrimonio storico, artistico e culturale;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educazione e promozione culturale, paesaggistica, ambientale, dello sport, del turismo sostenibile e sociale;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agricoltura in zona di montagna, agricoltura sociale e biodiversità;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>
              <a:buFont typeface="Arial"/>
              <a:buChar char="•"/>
            </a:pPr>
            <a:r>
              <a:rPr lang="it-IT" sz="22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promozione della pace tra i popoli, della nonviolenza e della difesa non armata; promozione e tutela dei diritti umani; cooperazione allo sviluppo; promozione della cultura italiana all'estero e sostegno alle comunità di italiani all'estero.</a:t>
            </a:r>
            <a:endParaRPr lang="it-IT" b="1">
              <a:solidFill>
                <a:srgbClr val="FF6600"/>
              </a:solidFill>
              <a:cs typeface="Calibri"/>
            </a:endParaRPr>
          </a:p>
          <a:p>
            <a:pPr algn="ctr"/>
            <a:endParaRPr lang="it-IT" sz="2200" b="1">
              <a:solidFill>
                <a:srgbClr val="FF6600"/>
              </a:solidFill>
              <a:highlight>
                <a:srgbClr val="C0C0C0"/>
              </a:highlight>
              <a:cs typeface="Calibri" panose="020F0502020204030204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481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3344173" y="1805796"/>
            <a:ext cx="5259237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Quanti progetti saranno avviati?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272937" y="3213879"/>
            <a:ext cx="9644330" cy="36779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 panose="020F0502020204030204"/>
              </a:rPr>
              <a:t>Sul territorio nazionale sono stati approvati 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2.319 progetti, afferenti a 458 programmi di intervento, per 39.538 operatori volontari.</a:t>
            </a:r>
            <a:endParaRPr lang="it-IT" sz="2500" b="1">
              <a:solidFill>
                <a:srgbClr val="0000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algn="ctr"/>
            <a:endParaRPr lang="it-IT" sz="2500" b="1">
              <a:highlight>
                <a:srgbClr val="C0C0C0"/>
              </a:highlight>
              <a:cs typeface="Calibri" panose="020F0502020204030204"/>
            </a:endParaRPr>
          </a:p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Mentre 605 operatori volontari saranno avviati in servizio in 111 progetti, afferenti a 31 programmi di intervento, </a:t>
            </a:r>
            <a:r>
              <a:rPr lang="it-IT" sz="2500" b="1" u="sng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da realizzarsi all’estero</a:t>
            </a:r>
            <a:endParaRPr lang="it-IT" b="1" u="sng">
              <a:solidFill>
                <a:srgbClr val="FF6600"/>
              </a:solidFill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2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553420" y="1820173"/>
            <a:ext cx="6754481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Quali sono i requisiti richiesti per partecipare?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114786" y="2638785"/>
            <a:ext cx="9644330" cy="44935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avere tra i 18 e i 28 anni d'età;</a:t>
            </a:r>
          </a:p>
          <a:p>
            <a:pPr marL="342900" indent="-3429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Essere cittadini italiani residenti in Italia;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Essere cittadini di Paesi appartenenti all’Unione Europea oppure  stranieri regolarmente soggiornanti in Italia 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algn="ctr"/>
            <a:endParaRPr lang="it-IT" sz="2500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 Essere in possesso dello SPID, il Sistema Pubblico di Identità Digitale (SPID di livello di sicurezza 2);</a:t>
            </a: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 panose="020F0502020204030204"/>
            </a:endParaRPr>
          </a:p>
          <a:p>
            <a:pPr marL="342900" indent="-342900" algn="ctr">
              <a:buFont typeface="Arial"/>
              <a:buChar char="•"/>
            </a:pPr>
            <a:endParaRPr lang="it-IT" sz="2500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758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553420" y="1820173"/>
            <a:ext cx="6754481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Come candidarsi?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114786" y="2638785"/>
            <a:ext cx="9644330" cy="41088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Gli aspiranti operatori volontari dovranno presentare la domanda di partecipazione esclusivamente attraverso la piattaforma Domanda on Line (DOL) raggiungibile tramite PC, tablet e smartphone all’indirizzo 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https://domandaonline.serviziocivile.it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. </a:t>
            </a:r>
            <a:endParaRPr lang="it-IT">
              <a:solidFill>
                <a:srgbClr val="FF6600"/>
              </a:solidFill>
              <a:ea typeface="+mn-lt"/>
              <a:cs typeface="+mn-lt"/>
            </a:endParaRPr>
          </a:p>
          <a:p>
            <a:pPr algn="ctr"/>
            <a:endParaRPr lang="it-IT" sz="2500" b="1">
              <a:highlight>
                <a:srgbClr val="C0C0C0"/>
              </a:highlight>
              <a:ea typeface="+mn-lt"/>
              <a:cs typeface="+mn-lt"/>
            </a:endParaRPr>
          </a:p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Le domande di partecipazione devono essere presentate </a:t>
            </a:r>
          </a:p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ENTRO E NON OLTRE LE ORE 14.00 dell'8 FEBBRAIO 2021.</a:t>
            </a: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it-IT" sz="2500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it-IT" sz="2500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504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078967" y="1834550"/>
            <a:ext cx="7717764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Quali progetti saranno avviati a Carmagnola nel 2021?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114786" y="2638785"/>
            <a:ext cx="9644330" cy="43858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A Carmagnola partiranno </a:t>
            </a:r>
            <a:r>
              <a:rPr lang="it-IT" sz="2500" b="1" u="sng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15 progetti di Servizio Civile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, per un totale di </a:t>
            </a:r>
            <a:r>
              <a:rPr lang="it-IT" sz="2500" b="1" u="sng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27 posti per operatori volontar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i, suddivisi nei seguenti ambiti:</a:t>
            </a:r>
            <a:endParaRPr lang="it-IT"/>
          </a:p>
          <a:p>
            <a:pPr algn="ctr"/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457200" indent="-4572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Assistenza (13 progetti, 19 volontari)</a:t>
            </a:r>
          </a:p>
          <a:p>
            <a:pPr marL="457200" indent="-4572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Patrimonio storico, artistico e culturale (1 progetto, 2 volontari)</a:t>
            </a:r>
          </a:p>
          <a:p>
            <a:pPr marL="457200" indent="-4572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Educazione  e promozione culturale (1 progetto, 6 volontari)</a:t>
            </a:r>
          </a:p>
          <a:p>
            <a:pPr marL="457200" indent="-4572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607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822" y="119460"/>
            <a:ext cx="4752381" cy="1457143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2078967" y="1834550"/>
            <a:ext cx="7717764" cy="477054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500" b="1">
                <a:solidFill>
                  <a:schemeClr val="bg1"/>
                </a:solidFill>
                <a:cs typeface="Calibri"/>
              </a:rPr>
              <a:t>Caratteristiche: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1114786" y="2638785"/>
            <a:ext cx="9644330" cy="40010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457200" indent="-4572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Durata: 12 mesi </a:t>
            </a:r>
            <a:endParaRPr lang="it-IT" sz="2500" b="1">
              <a:solidFill>
                <a:srgbClr val="FF6600"/>
              </a:solidFill>
              <a:highlight>
                <a:srgbClr val="C0C0C0"/>
              </a:highlight>
              <a:ea typeface="+mn-lt"/>
              <a:cs typeface="+mn-lt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Impegno di circa 20/25 ore alla settimana su 5 giorni</a:t>
            </a: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Monteore annuale: 1000/1145 ore</a:t>
            </a:r>
          </a:p>
          <a:p>
            <a:pPr marL="342900" indent="-342900" algn="ctr">
              <a:buFont typeface="Arial"/>
              <a:buChar char="•"/>
            </a:pP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Retribuzione: </a:t>
            </a:r>
            <a:r>
              <a:rPr lang="it-IT" sz="2500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assegno mensile di € 439,50</a:t>
            </a:r>
            <a:endParaRPr lang="it-IT" sz="2500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marL="342900" indent="-342900" algn="ctr">
              <a:buFont typeface="Arial"/>
              <a:buChar char="•"/>
            </a:pPr>
            <a:endParaRPr lang="it-IT" sz="2500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8142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avolo, interni, cibo, piatto&#10;&#10;Descrizione generata automaticamente">
            <a:extLst>
              <a:ext uri="{FF2B5EF4-FFF2-40B4-BE49-F238E27FC236}">
                <a16:creationId xmlns:a16="http://schemas.microsoft.com/office/drawing/2014/main" id="{37BBA7B8-D7F0-4BDE-BBED-C271774B8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92DA3A94-E925-4155-B695-05C83A77CB41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181" y="61951"/>
            <a:ext cx="3170872" cy="92518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1F40B6-9ADF-4F0C-BCE2-3D2769FF6AA5}"/>
              </a:ext>
            </a:extLst>
          </p:cNvPr>
          <p:cNvSpPr txBox="1"/>
          <p:nvPr/>
        </p:nvSpPr>
        <p:spPr>
          <a:xfrm>
            <a:off x="1992703" y="1043796"/>
            <a:ext cx="7717764" cy="369332"/>
          </a:xfrm>
          <a:prstGeom prst="rect">
            <a:avLst/>
          </a:prstGeom>
          <a:solidFill>
            <a:srgbClr val="ED7D3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>
                <a:solidFill>
                  <a:schemeClr val="bg1"/>
                </a:solidFill>
                <a:cs typeface="Calibri"/>
              </a:rPr>
              <a:t>Ambito d'intervento: ASSISTENZA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FDD1CEB-12DD-47F6-A8BF-7EAD384AD4EE}"/>
              </a:ext>
            </a:extLst>
          </p:cNvPr>
          <p:cNvSpPr txBox="1"/>
          <p:nvPr/>
        </p:nvSpPr>
        <p:spPr>
          <a:xfrm>
            <a:off x="956635" y="6477539"/>
            <a:ext cx="96443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cs typeface="Calibri"/>
              </a:rPr>
              <a:t>Fonte: </a:t>
            </a:r>
            <a:r>
              <a:rPr lang="it-IT" b="1">
                <a:solidFill>
                  <a:srgbClr val="FF6600"/>
                </a:solidFill>
                <a:highlight>
                  <a:srgbClr val="C0C0C0"/>
                </a:highlight>
                <a:ea typeface="+mn-lt"/>
                <a:cs typeface="+mn-lt"/>
              </a:rPr>
              <a:t>https://www.serviziocivile.gov.it/menusx/servizio-civile-nazionale/</a:t>
            </a:r>
            <a:endParaRPr lang="it-IT" b="1">
              <a:solidFill>
                <a:srgbClr val="FF6600"/>
              </a:solidFill>
              <a:highlight>
                <a:srgbClr val="C0C0C0"/>
              </a:highlight>
              <a:cs typeface="Calibri"/>
            </a:endParaRPr>
          </a:p>
          <a:p>
            <a:endParaRPr lang="it-IT">
              <a:solidFill>
                <a:srgbClr val="FFFFFF"/>
              </a:solidFill>
              <a:cs typeface="Calibri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E157E63E-5183-4BA0-A929-F5D84E60E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83595"/>
              </p:ext>
            </p:extLst>
          </p:nvPr>
        </p:nvGraphicFramePr>
        <p:xfrm>
          <a:off x="28754" y="1466490"/>
          <a:ext cx="12185133" cy="536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0474">
                  <a:extLst>
                    <a:ext uri="{9D8B030D-6E8A-4147-A177-3AD203B41FA5}">
                      <a16:colId xmlns:a16="http://schemas.microsoft.com/office/drawing/2014/main" val="871564281"/>
                    </a:ext>
                  </a:extLst>
                </a:gridCol>
                <a:gridCol w="2752091">
                  <a:extLst>
                    <a:ext uri="{9D8B030D-6E8A-4147-A177-3AD203B41FA5}">
                      <a16:colId xmlns:a16="http://schemas.microsoft.com/office/drawing/2014/main" val="776975055"/>
                    </a:ext>
                  </a:extLst>
                </a:gridCol>
                <a:gridCol w="3046284">
                  <a:extLst>
                    <a:ext uri="{9D8B030D-6E8A-4147-A177-3AD203B41FA5}">
                      <a16:colId xmlns:a16="http://schemas.microsoft.com/office/drawing/2014/main" val="848082486"/>
                    </a:ext>
                  </a:extLst>
                </a:gridCol>
                <a:gridCol w="3046284">
                  <a:extLst>
                    <a:ext uri="{9D8B030D-6E8A-4147-A177-3AD203B41FA5}">
                      <a16:colId xmlns:a16="http://schemas.microsoft.com/office/drawing/2014/main" val="2400027170"/>
                    </a:ext>
                  </a:extLst>
                </a:gridCol>
              </a:tblGrid>
              <a:tr h="425683"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di riferimento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Ente attuatore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Titolo progetto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u="sng">
                          <a:solidFill>
                            <a:schemeClr val="tx1"/>
                          </a:solidFill>
                        </a:rPr>
                        <a:t>N. volontari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23375"/>
                  </a:ext>
                </a:extLst>
              </a:tr>
              <a:tr h="8807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IL NODO FORMAZIONE CONSULENZA E RICERCA C.S.C.S.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SOL. 5 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1" u="none" strike="noStrike" noProof="0">
                          <a:latin typeface="Calibri"/>
                        </a:rPr>
                        <a:t>"Imparare a crescere: il minore in contesti educativi accoglienti"</a:t>
                      </a:r>
                      <a:endParaRPr lang="it-IT" sz="1800" b="0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3</a:t>
                      </a:r>
                    </a:p>
                    <a:p>
                      <a:pPr lvl="0" algn="ctr">
                        <a:buNone/>
                      </a:pPr>
                      <a:r>
                        <a:rPr lang="it-IT"/>
                        <a:t>(3 sedi diverse)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671089"/>
                  </a:ext>
                </a:extLst>
              </a:tr>
              <a:tr h="8807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IL NODO FORMAZIONE CONSULENZA E RICERCA C.S.C.S.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SOLIDARIETA' SEI S.C.S.-O.N.L.U.S.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1" u="none" strike="noStrike" noProof="0">
                          <a:latin typeface="Calibri"/>
                        </a:rPr>
                        <a:t>"Imparare a crescere: il minore in contesti educativi accoglienti"</a:t>
                      </a:r>
                      <a:endParaRPr lang="it-I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40231"/>
                  </a:ext>
                </a:extLst>
              </a:tr>
              <a:tr h="8807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IL NODO FORMAZIONE CONSULENZA E RICERCA C.S.C.S.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SOLIDARIETA' SEI S.C.S.-O.N.L.U.S.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1" u="none" strike="noStrike" noProof="0">
                          <a:latin typeface="Calibri"/>
                        </a:rPr>
                        <a:t>"Una comunità aperta alle persone"</a:t>
                      </a:r>
                      <a:endParaRPr lang="it-I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5</a:t>
                      </a:r>
                    </a:p>
                    <a:p>
                      <a:pPr lvl="0" algn="ctr">
                        <a:buNone/>
                      </a:pPr>
                      <a:r>
                        <a:rPr lang="it-IT"/>
                        <a:t>(3 sedi diverse)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775535"/>
                  </a:ext>
                </a:extLst>
              </a:tr>
              <a:tr h="88072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IL NODO FORMAZIONE CONSULENZA E RICERCA C.S.C.S.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SOLIDARIETA' QUATTRO S.C.S.R.L.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1" u="none" strike="noStrike" noProof="0">
                          <a:latin typeface="Calibri"/>
                        </a:rPr>
                        <a:t>"Una comunità aperta alle persone"</a:t>
                      </a:r>
                      <a:endParaRPr lang="it-I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4</a:t>
                      </a:r>
                    </a:p>
                    <a:p>
                      <a:pPr lvl="0" algn="ctr">
                        <a:buNone/>
                      </a:pPr>
                      <a:r>
                        <a:rPr lang="it-IT"/>
                        <a:t>(3 sedi diverse)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869413"/>
                  </a:ext>
                </a:extLst>
              </a:tr>
              <a:tr h="6165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VOLONTARIATO TORINO - VOL.TO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AUSER VOLONTARIATO - CARMAGNOLA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1" u="none" strike="noStrike" noProof="0">
                          <a:latin typeface="Calibri"/>
                        </a:rPr>
                        <a:t>"Portatori sani di Benessere"</a:t>
                      </a:r>
                      <a:endParaRPr lang="it-IT" i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512084"/>
                  </a:ext>
                </a:extLst>
              </a:tr>
              <a:tr h="61650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CITTA' METROPOLITANA DI TORINO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ASL TO 5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it-IT" sz="1800" b="0" i="0" u="none" strike="noStrike" noProof="0">
                          <a:latin typeface="Calibri"/>
                        </a:rPr>
                        <a:t>"Sette paia di scarpe"</a:t>
                      </a:r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3</a:t>
                      </a:r>
                    </a:p>
                    <a:p>
                      <a:pPr lvl="0" algn="ctr">
                        <a:buNone/>
                      </a:pPr>
                      <a:r>
                        <a:rPr lang="it-IT"/>
                        <a:t>(2 sedi diverse)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001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330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informagiovani carmagnola</dc:creator>
  <cp:revision>2</cp:revision>
  <dcterms:created xsi:type="dcterms:W3CDTF">2020-11-23T17:51:26Z</dcterms:created>
  <dcterms:modified xsi:type="dcterms:W3CDTF">2021-01-14T17:27:21Z</dcterms:modified>
</cp:coreProperties>
</file>